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90" r:id="rId5"/>
    <p:sldId id="400" r:id="rId6"/>
    <p:sldId id="410" r:id="rId7"/>
    <p:sldId id="411" r:id="rId8"/>
    <p:sldId id="412" r:id="rId9"/>
    <p:sldId id="413" r:id="rId10"/>
    <p:sldId id="402" r:id="rId11"/>
    <p:sldId id="414" r:id="rId12"/>
    <p:sldId id="415" r:id="rId13"/>
    <p:sldId id="418" r:id="rId14"/>
    <p:sldId id="439" r:id="rId15"/>
    <p:sldId id="417" r:id="rId16"/>
    <p:sldId id="420" r:id="rId17"/>
    <p:sldId id="421" r:id="rId18"/>
    <p:sldId id="440" r:id="rId19"/>
    <p:sldId id="422" r:id="rId20"/>
    <p:sldId id="423" r:id="rId21"/>
    <p:sldId id="424" r:id="rId22"/>
    <p:sldId id="425" r:id="rId23"/>
    <p:sldId id="441" r:id="rId24"/>
    <p:sldId id="426" r:id="rId25"/>
    <p:sldId id="442" r:id="rId26"/>
    <p:sldId id="427" r:id="rId27"/>
    <p:sldId id="428" r:id="rId28"/>
    <p:sldId id="443" r:id="rId29"/>
    <p:sldId id="429" r:id="rId30"/>
    <p:sldId id="431" r:id="rId31"/>
    <p:sldId id="444" r:id="rId32"/>
    <p:sldId id="430" r:id="rId33"/>
    <p:sldId id="432" r:id="rId34"/>
    <p:sldId id="433" r:id="rId35"/>
    <p:sldId id="434" r:id="rId36"/>
    <p:sldId id="435" r:id="rId37"/>
    <p:sldId id="436" r:id="rId38"/>
    <p:sldId id="437" r:id="rId39"/>
    <p:sldId id="445" r:id="rId40"/>
    <p:sldId id="409" r:id="rId41"/>
  </p:sldIdLst>
  <p:sldSz cx="9144000" cy="6858000" type="screen4x3"/>
  <p:notesSz cx="7315200" cy="96012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E938A"/>
    <a:srgbClr val="E36B27"/>
    <a:srgbClr val="FFAE37"/>
    <a:srgbClr val="B40000"/>
    <a:srgbClr val="99FF99"/>
    <a:srgbClr val="66FFFF"/>
    <a:srgbClr val="003264"/>
    <a:srgbClr val="F73A07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31" autoAdjust="0"/>
  </p:normalViewPr>
  <p:slideViewPr>
    <p:cSldViewPr>
      <p:cViewPr varScale="1">
        <p:scale>
          <a:sx n="75" d="100"/>
          <a:sy n="75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892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627952-5311-48EE-B074-96A221B2DCCF}" type="datetimeFigureOut">
              <a:rPr lang="en-AU"/>
              <a:pPr/>
              <a:t>5/10/2011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5DE1C8-EE3F-4E31-9070-4BC08F003C9F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5724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C5C2CB-57B1-465A-BB7F-18C323F0F4CC}" type="datetimeFigureOut">
              <a:rPr lang="en-US"/>
              <a:pPr/>
              <a:t>10/5/2011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5BDCD2-3F47-45C5-97A4-7FDC8D1ACDDE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6869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109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6163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9889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4007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589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484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786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829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960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381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8890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4417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3514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058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5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992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0632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686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8534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1143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072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4354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3489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5012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55772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3210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8282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98312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1213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596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582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8985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98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506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957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CD2-3F47-45C5-97A4-7FDC8D1ACDDE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411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848872" cy="360040"/>
          </a:xfrm>
        </p:spPr>
        <p:txBody>
          <a:bodyPr/>
          <a:lstStyle>
            <a:lvl1pPr>
              <a:lnSpc>
                <a:spcPts val="3000"/>
              </a:lnSpc>
              <a:defRPr lang="en-AU" sz="3000" kern="1200" baseline="0" dirty="0">
                <a:solidFill>
                  <a:srgbClr val="E36B2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848872" cy="288032"/>
          </a:xfrm>
        </p:spPr>
        <p:txBody>
          <a:bodyPr/>
          <a:lstStyle>
            <a:lvl1pPr marL="0" indent="0" algn="l">
              <a:lnSpc>
                <a:spcPts val="2300"/>
              </a:lnSpc>
              <a:buNone/>
              <a:defRPr sz="2000" b="1" spc="-100" baseline="0">
                <a:solidFill>
                  <a:srgbClr val="6E938A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11188" y="3140646"/>
            <a:ext cx="7848600" cy="360362"/>
          </a:xfrm>
        </p:spPr>
        <p:txBody>
          <a:bodyPr/>
          <a:lstStyle>
            <a:lvl1pPr marL="0" indent="0" algn="l" rtl="0" eaLnBrk="1" fontAlgn="base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None/>
              <a:defRPr lang="en-US" sz="2400" kern="1200" spc="-100" baseline="30000" dirty="0" smtClean="0">
                <a:solidFill>
                  <a:srgbClr val="E36B2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09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784976" cy="2448272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AU" sz="3200" b="1" kern="1200" spc="-150" dirty="0">
                <a:solidFill>
                  <a:srgbClr val="E36B2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79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68313" y="1052736"/>
            <a:ext cx="4463727" cy="5472608"/>
          </a:xfrm>
        </p:spPr>
        <p:txBody>
          <a:bodyPr/>
          <a:lstStyle>
            <a:lvl1pPr marL="0" indent="0" algn="l" rtl="0" eaLnBrk="1" fontAlgn="base" hangingPunct="1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lang="en-US" sz="2000" kern="1200" spc="-120" baseline="0" dirty="0" smtClean="0">
                <a:solidFill>
                  <a:srgbClr val="E36B2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lang="en-US" kern="1200" dirty="0" smtClean="0">
                <a:solidFill>
                  <a:srgbClr val="404040"/>
                </a:solidFill>
                <a:latin typeface="TheSans B5 Plain" pitchFamily="34" charset="0"/>
                <a:ea typeface="+mn-ea"/>
                <a:cs typeface="Calibri" pitchFamily="34" charset="0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lang="en-US" kern="1200" dirty="0" smtClean="0">
                <a:solidFill>
                  <a:srgbClr val="404040"/>
                </a:solidFill>
                <a:latin typeface="TheSans B5 Plain" pitchFamily="34" charset="0"/>
                <a:ea typeface="+mn-ea"/>
                <a:cs typeface="Calibri" pitchFamily="34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lang="en-US" kern="1200" dirty="0" smtClean="0">
                <a:solidFill>
                  <a:srgbClr val="404040"/>
                </a:solidFill>
                <a:latin typeface="TheSans B5 Plain" pitchFamily="34" charset="0"/>
                <a:ea typeface="+mn-ea"/>
                <a:cs typeface="Calibri" pitchFamily="34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lang="en-AU" kern="1200" dirty="0">
                <a:solidFill>
                  <a:srgbClr val="404040"/>
                </a:solidFill>
                <a:latin typeface="TheSans B5 Plain" pitchFamily="34" charset="0"/>
                <a:ea typeface="+mn-ea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06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4278312" cy="4464496"/>
          </a:xfrm>
        </p:spPr>
        <p:txBody>
          <a:bodyPr/>
          <a:lstStyle>
            <a:lvl1pPr marL="0" indent="0" algn="l" rtl="0" eaLnBrk="1" fontAlgn="base" hangingPunct="1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lang="en-US" sz="1800" kern="1200" spc="-120" baseline="0" dirty="0" smtClean="0">
                <a:solidFill>
                  <a:srgbClr val="E36B2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1138262"/>
            <a:ext cx="7787828" cy="490538"/>
          </a:xfrm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E36B2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5220072" y="1700957"/>
            <a:ext cx="3600450" cy="3024187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2pPr>
              <a:lnSpc>
                <a:spcPts val="2300"/>
              </a:lnSpc>
              <a:buClr>
                <a:srgbClr val="6E938A"/>
              </a:buClr>
              <a:defRPr/>
            </a:lvl2pPr>
            <a:lvl3pPr>
              <a:lnSpc>
                <a:spcPts val="2300"/>
              </a:lnSpc>
              <a:buClr>
                <a:srgbClr val="6E938A"/>
              </a:buClr>
              <a:defRPr/>
            </a:lvl3pPr>
            <a:lvl4pPr>
              <a:lnSpc>
                <a:spcPts val="2300"/>
              </a:lnSpc>
              <a:buClr>
                <a:srgbClr val="6E938A"/>
              </a:buClr>
              <a:defRPr spc="-100" baseline="0"/>
            </a:lvl4pPr>
            <a:lvl5pPr>
              <a:lnSpc>
                <a:spcPts val="2300"/>
              </a:lnSpc>
              <a:buClr>
                <a:srgbClr val="6E938A"/>
              </a:buClr>
              <a:defRPr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923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36B2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9341"/>
            <a:ext cx="4038600" cy="4525963"/>
          </a:xfrm>
        </p:spPr>
        <p:txBody>
          <a:bodyPr/>
          <a:lstStyle>
            <a:lvl1pPr>
              <a:lnSpc>
                <a:spcPts val="2300"/>
              </a:lnSpc>
              <a:buClr>
                <a:srgbClr val="6E938A"/>
              </a:buClr>
              <a:defRPr sz="2800"/>
            </a:lvl1pPr>
            <a:lvl2pPr>
              <a:lnSpc>
                <a:spcPts val="2300"/>
              </a:lnSpc>
              <a:buClr>
                <a:srgbClr val="6E938A"/>
              </a:buClr>
              <a:defRPr sz="2400"/>
            </a:lvl2pPr>
            <a:lvl3pPr>
              <a:lnSpc>
                <a:spcPts val="2300"/>
              </a:lnSpc>
              <a:buClr>
                <a:srgbClr val="6E938A"/>
              </a:buClr>
              <a:defRPr sz="2000"/>
            </a:lvl3pPr>
            <a:lvl4pPr>
              <a:lnSpc>
                <a:spcPts val="2300"/>
              </a:lnSpc>
              <a:buClr>
                <a:srgbClr val="6E938A"/>
              </a:buClr>
              <a:defRPr sz="1800" spc="-100" baseline="0"/>
            </a:lvl4pPr>
            <a:lvl5pPr>
              <a:lnSpc>
                <a:spcPts val="2300"/>
              </a:lnSpc>
              <a:buClr>
                <a:srgbClr val="6E938A"/>
              </a:buClr>
              <a:defRPr sz="1800" spc="-1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9341"/>
            <a:ext cx="4038600" cy="4525963"/>
          </a:xfrm>
        </p:spPr>
        <p:txBody>
          <a:bodyPr/>
          <a:lstStyle>
            <a:lvl1pPr>
              <a:lnSpc>
                <a:spcPts val="2300"/>
              </a:lnSpc>
              <a:buClr>
                <a:srgbClr val="6E938A"/>
              </a:buClr>
              <a:defRPr sz="2800"/>
            </a:lvl1pPr>
            <a:lvl2pPr>
              <a:lnSpc>
                <a:spcPts val="2300"/>
              </a:lnSpc>
              <a:buClr>
                <a:srgbClr val="6E938A"/>
              </a:buClr>
              <a:defRPr sz="2400"/>
            </a:lvl2pPr>
            <a:lvl3pPr>
              <a:lnSpc>
                <a:spcPts val="2300"/>
              </a:lnSpc>
              <a:buClr>
                <a:srgbClr val="6E938A"/>
              </a:buClr>
              <a:defRPr sz="2000"/>
            </a:lvl3pPr>
            <a:lvl4pPr>
              <a:lnSpc>
                <a:spcPts val="2300"/>
              </a:lnSpc>
              <a:buClr>
                <a:srgbClr val="6E938A"/>
              </a:buClr>
              <a:defRPr sz="1800" spc="-100" baseline="0"/>
            </a:lvl4pPr>
            <a:lvl5pPr>
              <a:lnSpc>
                <a:spcPts val="2300"/>
              </a:lnSpc>
              <a:buClr>
                <a:srgbClr val="6E938A"/>
              </a:buClr>
              <a:defRPr sz="1800" spc="-1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7ADE60-873D-4B62-9F03-8E063444E0E2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014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36B2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ts val="23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6E938A"/>
              </a:buClr>
              <a:defRPr sz="2400"/>
            </a:lvl1pPr>
            <a:lvl2pPr>
              <a:buClr>
                <a:srgbClr val="6E938A"/>
              </a:buClr>
              <a:defRPr sz="2000"/>
            </a:lvl2pPr>
            <a:lvl3pPr>
              <a:buClr>
                <a:srgbClr val="6E938A"/>
              </a:buClr>
              <a:defRPr sz="1800" spc="-150" baseline="0"/>
            </a:lvl3pPr>
            <a:lvl4pPr>
              <a:buClr>
                <a:srgbClr val="6E938A"/>
              </a:buClr>
              <a:defRPr sz="1600" spc="-100" baseline="0"/>
            </a:lvl4pPr>
            <a:lvl5pPr>
              <a:buClr>
                <a:srgbClr val="6E938A"/>
              </a:buClr>
              <a:defRPr sz="1600" spc="-1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ts val="23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6E938A"/>
              </a:buClr>
              <a:defRPr sz="2400"/>
            </a:lvl1pPr>
            <a:lvl2pPr>
              <a:buClr>
                <a:srgbClr val="6E938A"/>
              </a:buClr>
              <a:defRPr sz="2000"/>
            </a:lvl2pPr>
            <a:lvl3pPr>
              <a:buClr>
                <a:srgbClr val="6E938A"/>
              </a:buClr>
              <a:defRPr sz="1800"/>
            </a:lvl3pPr>
            <a:lvl4pPr>
              <a:buClr>
                <a:srgbClr val="6E938A"/>
              </a:buClr>
              <a:defRPr sz="1600" spc="-100" baseline="0"/>
            </a:lvl4pPr>
            <a:lvl5pPr>
              <a:buClr>
                <a:srgbClr val="6E938A"/>
              </a:buClr>
              <a:defRPr sz="1600" spc="-1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7F766E-76B9-42CB-B6F4-56A840461C09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94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D46F48-2D2C-4813-BC77-5BF0C1A64B2E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595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877"/>
            <a:ext cx="3008313" cy="968971"/>
          </a:xfrm>
        </p:spPr>
        <p:txBody>
          <a:bodyPr anchor="b"/>
          <a:lstStyle>
            <a:lvl1pPr algn="l">
              <a:lnSpc>
                <a:spcPts val="2300"/>
              </a:lnSpc>
              <a:defRPr sz="2400" b="1" spc="-12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968552"/>
          </a:xfrm>
        </p:spPr>
        <p:txBody>
          <a:bodyPr/>
          <a:lstStyle>
            <a:lvl1pPr>
              <a:buClr>
                <a:srgbClr val="6E938A"/>
              </a:buClr>
              <a:defRPr sz="3200"/>
            </a:lvl1pPr>
            <a:lvl2pPr>
              <a:buClr>
                <a:srgbClr val="6E938A"/>
              </a:buClr>
              <a:defRPr sz="2800"/>
            </a:lvl2pPr>
            <a:lvl3pPr>
              <a:buClr>
                <a:srgbClr val="6E938A"/>
              </a:buClr>
              <a:defRPr sz="2400"/>
            </a:lvl3pPr>
            <a:lvl4pPr>
              <a:buClr>
                <a:srgbClr val="6E938A"/>
              </a:buClr>
              <a:defRPr sz="2000"/>
            </a:lvl4pPr>
            <a:lvl5pPr>
              <a:buClr>
                <a:srgbClr val="6E938A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9989"/>
            <a:ext cx="3008313" cy="3993307"/>
          </a:xfrm>
        </p:spPr>
        <p:txBody>
          <a:bodyPr/>
          <a:lstStyle>
            <a:lvl1pPr marL="0" indent="0">
              <a:buNone/>
              <a:defRPr sz="1600" spc="-1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A1FEE7-F912-437D-8BE6-1559E0513B4E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030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4"/>
            <a:ext cx="5486400" cy="3600400"/>
          </a:xfrm>
        </p:spPr>
        <p:txBody>
          <a:bodyPr/>
          <a:lstStyle>
            <a:lvl1pPr marL="0" indent="0">
              <a:lnSpc>
                <a:spcPts val="23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spc="-1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A36F3A-4BAE-4A16-884B-729F13EFD403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051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091877"/>
            <a:ext cx="8229600" cy="5001419"/>
          </a:xfrm>
        </p:spPr>
        <p:txBody>
          <a:bodyPr/>
          <a:lstStyle>
            <a:lvl1pPr>
              <a:buClr>
                <a:srgbClr val="6E938A"/>
              </a:buClr>
              <a:defRPr/>
            </a:lvl1pPr>
            <a:lvl2pPr>
              <a:buClr>
                <a:srgbClr val="6E938A"/>
              </a:buClr>
              <a:defRPr/>
            </a:lvl2pPr>
            <a:lvl3pPr>
              <a:buClr>
                <a:srgbClr val="6E938A"/>
              </a:buClr>
              <a:defRPr/>
            </a:lvl3pPr>
            <a:lvl4pPr>
              <a:buClr>
                <a:srgbClr val="6E938A"/>
              </a:buClr>
              <a:defRPr spc="-100" baseline="0"/>
            </a:lvl4pPr>
            <a:lvl5pPr>
              <a:buClr>
                <a:srgbClr val="6E938A"/>
              </a:buClr>
              <a:defRPr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E36B2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E36B2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E36B27"/>
                </a:solidFill>
              </a:defRPr>
            </a:lvl1pPr>
          </a:lstStyle>
          <a:p>
            <a:fld id="{ECD0CDCD-7F3D-435D-A4F5-2EC2E7A58AC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4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38262"/>
            <a:ext cx="8229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335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4" r:id="rId2"/>
    <p:sldLayoutId id="2147483695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 spc="-150">
          <a:solidFill>
            <a:srgbClr val="E36B27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Char char="•"/>
        <a:defRPr sz="2800" b="1" spc="-150">
          <a:solidFill>
            <a:srgbClr val="E36B2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Char char="–"/>
        <a:defRPr sz="2400" b="1" spc="-150">
          <a:solidFill>
            <a:srgbClr val="E36B27"/>
          </a:solidFill>
          <a:latin typeface="+mn-lt"/>
        </a:defRPr>
      </a:lvl2pPr>
      <a:lvl3pPr marL="1143000" indent="-22860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Char char="•"/>
        <a:defRPr sz="2400" b="1" spc="-150">
          <a:solidFill>
            <a:srgbClr val="E36B27"/>
          </a:solidFill>
          <a:latin typeface="+mn-lt"/>
        </a:defRPr>
      </a:lvl3pPr>
      <a:lvl4pPr marL="1600200" indent="-22860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Char char="–"/>
        <a:defRPr sz="2000" b="1" spc="-150">
          <a:solidFill>
            <a:srgbClr val="E36B27"/>
          </a:solidFill>
          <a:latin typeface="+mn-lt"/>
        </a:defRPr>
      </a:lvl4pPr>
      <a:lvl5pPr marL="2057400" indent="-22860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Char char="»"/>
        <a:defRPr sz="2000" b="1" spc="-150">
          <a:solidFill>
            <a:srgbClr val="E36B2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flood.net/testrunn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eneys.wordpres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plus.about.com/od/glossar1/g/unittesting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Unit_testi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sherove.com/blog/2009/9/28/unit-test-definition-20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420938"/>
            <a:ext cx="8928992" cy="2088182"/>
          </a:xfrm>
        </p:spPr>
        <p:txBody>
          <a:bodyPr/>
          <a:lstStyle/>
          <a:p>
            <a:r>
              <a:rPr lang="en-US" b="1" spc="-150" dirty="0" smtClean="0">
                <a:solidFill>
                  <a:srgbClr val="E36B27"/>
                </a:solidFill>
                <a:latin typeface="Arial" pitchFamily="34" charset="0"/>
                <a:cs typeface="Arial" pitchFamily="34" charset="0"/>
              </a:rPr>
              <a:t>Testing Strategies for Sitecore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05264"/>
            <a:ext cx="1647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43812" cy="490538"/>
          </a:xfrm>
        </p:spPr>
        <p:txBody>
          <a:bodyPr/>
          <a:lstStyle/>
          <a:p>
            <a:pPr algn="ctr"/>
            <a:r>
              <a:rPr lang="en-AU" dirty="0" smtClean="0"/>
              <a:t>Demo: Testing Over HTTP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71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95" y="1282902"/>
            <a:ext cx="5486611" cy="503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2446142"/>
            <a:ext cx="671979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Boss</a:t>
            </a:r>
            <a:endParaRPr lang="en-A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590158"/>
            <a:ext cx="620683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</a:t>
            </a:r>
            <a:r>
              <a:rPr lang="en-AU" sz="900" dirty="0" err="1" smtClean="0"/>
              <a:t>Dev</a:t>
            </a:r>
            <a:endParaRPr lang="en-A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878190"/>
            <a:ext cx="1537600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Website’s not working</a:t>
            </a:r>
            <a:endParaRPr lang="en-A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969311"/>
            <a:ext cx="1146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Pointy Haired Pete</a:t>
            </a:r>
            <a:endParaRPr lang="en-A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993402" y="3703964"/>
            <a:ext cx="495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Hi Code Monkey,</a:t>
            </a:r>
          </a:p>
          <a:p>
            <a:endParaRPr lang="en-AU" sz="900" dirty="0" smtClean="0"/>
          </a:p>
          <a:p>
            <a:r>
              <a:rPr lang="en-AU" sz="900" dirty="0" smtClean="0"/>
              <a:t>The thumbnails aren’t showing up on the page.</a:t>
            </a:r>
          </a:p>
          <a:p>
            <a:endParaRPr lang="en-AU" sz="900" dirty="0"/>
          </a:p>
          <a:p>
            <a:r>
              <a:rPr lang="en-AU" sz="900" dirty="0" smtClean="0"/>
              <a:t>Can you fix this ASAP?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040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/>
          </a:p>
          <a:p>
            <a:r>
              <a:rPr lang="en-AU" dirty="0" smtClean="0">
                <a:solidFill>
                  <a:srgbClr val="6E938A"/>
                </a:solidFill>
              </a:rPr>
              <a:t>Drawbacks</a:t>
            </a:r>
            <a:endParaRPr lang="en-AU" b="1" dirty="0" smtClean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Only tests the static structure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err="1" smtClean="0"/>
              <a:t>Javascript</a:t>
            </a:r>
            <a:r>
              <a:rPr lang="en-AU" dirty="0" smtClean="0"/>
              <a:t> doesn’t run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Testing Over HTTP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64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 smtClean="0"/>
          </a:p>
          <a:p>
            <a:r>
              <a:rPr lang="en-AU" dirty="0">
                <a:solidFill>
                  <a:srgbClr val="6E938A"/>
                </a:solidFill>
              </a:rPr>
              <a:t>Basic Process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Use web browser driver to request page</a:t>
            </a:r>
            <a:endParaRPr lang="en-AU" dirty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Use web browser driver to interact with page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b="1" dirty="0" smtClean="0"/>
              <a:t>Use web browser driver to retrieve data from page</a:t>
            </a:r>
            <a:endParaRPr lang="en-AU" b="1" dirty="0"/>
          </a:p>
          <a:p>
            <a:endParaRPr lang="en-AU" dirty="0" smtClean="0">
              <a:solidFill>
                <a:srgbClr val="6E938A"/>
              </a:solidFill>
            </a:endParaRPr>
          </a:p>
          <a:p>
            <a:r>
              <a:rPr lang="en-AU" dirty="0" smtClean="0">
                <a:solidFill>
                  <a:srgbClr val="6E938A"/>
                </a:solidFill>
              </a:rPr>
              <a:t>Common Web Browser Drivers</a:t>
            </a:r>
            <a:endParaRPr lang="en-AU" b="1" dirty="0" smtClean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err="1" smtClean="0"/>
              <a:t>WatiN</a:t>
            </a: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Selenium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Web Browser Driver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07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43812" cy="490538"/>
          </a:xfrm>
        </p:spPr>
        <p:txBody>
          <a:bodyPr/>
          <a:lstStyle/>
          <a:p>
            <a:pPr algn="ctr"/>
            <a:r>
              <a:rPr lang="en-AU" dirty="0" smtClean="0"/>
              <a:t>Demo: Web Browser Driver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02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95" y="1282902"/>
            <a:ext cx="5486611" cy="503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2446142"/>
            <a:ext cx="671979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Boss</a:t>
            </a:r>
            <a:endParaRPr lang="en-A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590158"/>
            <a:ext cx="620683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</a:t>
            </a:r>
            <a:r>
              <a:rPr lang="en-AU" sz="900" dirty="0" err="1" smtClean="0"/>
              <a:t>Dev</a:t>
            </a:r>
            <a:endParaRPr lang="en-A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878190"/>
            <a:ext cx="1537600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Website’s not working</a:t>
            </a:r>
            <a:endParaRPr lang="en-A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969311"/>
            <a:ext cx="1146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Pointy Haired Pete</a:t>
            </a:r>
            <a:endParaRPr lang="en-A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993402" y="3703964"/>
            <a:ext cx="495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Hi Code Monkey,</a:t>
            </a:r>
          </a:p>
          <a:p>
            <a:endParaRPr lang="en-AU" sz="900" dirty="0" smtClean="0"/>
          </a:p>
          <a:p>
            <a:r>
              <a:rPr lang="en-AU" sz="900" dirty="0" smtClean="0"/>
              <a:t>When I click on the filter button on the list page the list doesn’t get filtered</a:t>
            </a:r>
          </a:p>
          <a:p>
            <a:endParaRPr lang="en-AU" sz="900" dirty="0"/>
          </a:p>
          <a:p>
            <a:r>
              <a:rPr lang="en-AU" sz="900" dirty="0" smtClean="0"/>
              <a:t>Can you fix this ASAP?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7730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 smtClean="0"/>
          </a:p>
          <a:p>
            <a:r>
              <a:rPr lang="en-AU" dirty="0">
                <a:solidFill>
                  <a:srgbClr val="6E938A"/>
                </a:solidFill>
              </a:rPr>
              <a:t>Basic Process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Instantiate a Sitecore control in code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b="1" dirty="0" smtClean="0"/>
              <a:t>Parse output as XML (might need </a:t>
            </a:r>
            <a:r>
              <a:rPr lang="en-AU" b="1" dirty="0" err="1" smtClean="0"/>
              <a:t>HtmlAgilityPack</a:t>
            </a:r>
            <a:r>
              <a:rPr lang="en-AU" b="1" dirty="0" smtClean="0"/>
              <a:t>)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/>
              <a:t>Use </a:t>
            </a:r>
            <a:r>
              <a:rPr lang="en-AU" dirty="0" err="1"/>
              <a:t>XPath</a:t>
            </a:r>
            <a:r>
              <a:rPr lang="en-AU" dirty="0"/>
              <a:t> to navigate and verify the </a:t>
            </a:r>
            <a:r>
              <a:rPr lang="en-AU" dirty="0" smtClean="0"/>
              <a:t>output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 smtClean="0"/>
          </a:p>
          <a:p>
            <a:r>
              <a:rPr lang="en-AU" dirty="0" smtClean="0">
                <a:solidFill>
                  <a:srgbClr val="6E938A"/>
                </a:solidFill>
              </a:rPr>
              <a:t>Note</a:t>
            </a:r>
            <a:endParaRPr lang="en-AU" dirty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Test needs to run inside Sitecore application</a:t>
            </a:r>
            <a:endParaRPr lang="en-AU" dirty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Instantiate Control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14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43812" cy="1008112"/>
          </a:xfrm>
        </p:spPr>
        <p:txBody>
          <a:bodyPr anchor="t" anchorCtr="0"/>
          <a:lstStyle/>
          <a:p>
            <a:pPr algn="ctr"/>
            <a:r>
              <a:rPr lang="en-AU" dirty="0" smtClean="0"/>
              <a:t>Demo: Instantiate Control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827584" y="3212976"/>
            <a:ext cx="76438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rgbClr val="E36B2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AU" dirty="0" smtClean="0"/>
              <a:t>Setup </a:t>
            </a:r>
            <a:r>
              <a:rPr lang="en-AU" dirty="0" err="1" smtClean="0"/>
              <a:t>codeflood</a:t>
            </a:r>
            <a:r>
              <a:rPr lang="en-AU" dirty="0" smtClean="0"/>
              <a:t> Test Runner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71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Custom </a:t>
            </a:r>
            <a:r>
              <a:rPr lang="en-AU" dirty="0" err="1" smtClean="0"/>
              <a:t>Nunit</a:t>
            </a:r>
            <a:r>
              <a:rPr lang="en-AU" dirty="0" smtClean="0"/>
              <a:t> test runner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Runs </a:t>
            </a:r>
            <a:r>
              <a:rPr lang="en-AU" dirty="0" err="1" smtClean="0"/>
              <a:t>Nunit</a:t>
            </a:r>
            <a:r>
              <a:rPr lang="en-AU" dirty="0" smtClean="0"/>
              <a:t> tests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Exists as ASPX so runs inside web application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Tests run in context of web application with </a:t>
            </a:r>
            <a:r>
              <a:rPr lang="en-AU" dirty="0" err="1" smtClean="0"/>
              <a:t>HttpContext</a:t>
            </a: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>
                <a:hlinkClick r:id="rId3"/>
              </a:rPr>
              <a:t>http://www.codeflood.net/testrunner</a:t>
            </a: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err="1" smtClean="0"/>
              <a:t>codeflood</a:t>
            </a:r>
            <a:r>
              <a:rPr lang="en-AU" sz="2800" dirty="0" smtClean="0"/>
              <a:t> Test Runner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40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43812" cy="1584176"/>
          </a:xfrm>
        </p:spPr>
        <p:txBody>
          <a:bodyPr anchor="t" anchorCtr="0"/>
          <a:lstStyle/>
          <a:p>
            <a:pPr algn="ctr"/>
            <a:r>
              <a:rPr lang="en-AU" dirty="0" smtClean="0"/>
              <a:t>Demo</a:t>
            </a:r>
            <a:r>
              <a:rPr lang="en-AU" dirty="0"/>
              <a:t>: Setup </a:t>
            </a:r>
            <a:r>
              <a:rPr lang="en-AU" dirty="0" err="1"/>
              <a:t>codeflood</a:t>
            </a:r>
            <a:r>
              <a:rPr lang="en-AU" dirty="0"/>
              <a:t> Test Runner</a:t>
            </a:r>
          </a:p>
        </p:txBody>
      </p:sp>
    </p:spTree>
    <p:extLst>
      <p:ext uri="{BB962C8B-B14F-4D97-AF65-F5344CB8AC3E}">
        <p14:creationId xmlns:p14="http://schemas.microsoft.com/office/powerpoint/2010/main" val="37692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/>
          </a:p>
          <a:p>
            <a:r>
              <a:rPr lang="en-AU" b="1" dirty="0" smtClean="0">
                <a:solidFill>
                  <a:srgbClr val="6E938A"/>
                </a:solidFill>
              </a:rPr>
              <a:t>Alistair Deneys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Solution Architect at Next Digital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Sitecore MVP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Creator of Revolver for Sitecore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Active Shared Source Contributor</a:t>
            </a:r>
          </a:p>
          <a:p>
            <a:pPr marL="742950" lvl="1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err="1" smtClean="0"/>
              <a:t>EviBlog</a:t>
            </a:r>
            <a:r>
              <a:rPr lang="en-AU" dirty="0" smtClean="0"/>
              <a:t> / </a:t>
            </a:r>
            <a:r>
              <a:rPr lang="en-AU" dirty="0" err="1" smtClean="0"/>
              <a:t>WeBlog</a:t>
            </a: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>
                <a:hlinkClick r:id="rId3"/>
              </a:rPr>
              <a:t>http://adeneys.wordpress.com</a:t>
            </a:r>
            <a:endParaRPr lang="en-AU" dirty="0" smtClean="0"/>
          </a:p>
          <a:p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Introductions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60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95" y="1282902"/>
            <a:ext cx="5486611" cy="503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2446142"/>
            <a:ext cx="671979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Boss</a:t>
            </a:r>
            <a:endParaRPr lang="en-A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590158"/>
            <a:ext cx="620683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</a:t>
            </a:r>
            <a:r>
              <a:rPr lang="en-AU" sz="900" dirty="0" err="1" smtClean="0"/>
              <a:t>Dev</a:t>
            </a:r>
            <a:endParaRPr lang="en-A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878190"/>
            <a:ext cx="1537600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Website’s not working</a:t>
            </a:r>
            <a:endParaRPr lang="en-A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969311"/>
            <a:ext cx="1146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Pointy Haired Pete</a:t>
            </a:r>
            <a:endParaRPr lang="en-A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993402" y="3703964"/>
            <a:ext cx="495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Hi Code Monkey,</a:t>
            </a:r>
          </a:p>
          <a:p>
            <a:endParaRPr lang="en-AU" sz="900" dirty="0" smtClean="0"/>
          </a:p>
          <a:p>
            <a:r>
              <a:rPr lang="en-AU" sz="900" dirty="0" smtClean="0"/>
              <a:t>Do you have a spare Nokia charger I can borrow?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5224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43812" cy="1584176"/>
          </a:xfrm>
        </p:spPr>
        <p:txBody>
          <a:bodyPr anchor="t" anchorCtr="0"/>
          <a:lstStyle/>
          <a:p>
            <a:pPr algn="ctr"/>
            <a:r>
              <a:rPr lang="en-AU" dirty="0"/>
              <a:t>Demo: Instantiate </a:t>
            </a:r>
            <a:r>
              <a:rPr lang="en-AU" dirty="0" smtClean="0"/>
              <a:t>Control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5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95" y="1282902"/>
            <a:ext cx="5486611" cy="503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2446142"/>
            <a:ext cx="671979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Boss</a:t>
            </a:r>
            <a:endParaRPr lang="en-A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590158"/>
            <a:ext cx="620683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</a:t>
            </a:r>
            <a:r>
              <a:rPr lang="en-AU" sz="900" dirty="0" err="1" smtClean="0"/>
              <a:t>Dev</a:t>
            </a:r>
            <a:endParaRPr lang="en-A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878190"/>
            <a:ext cx="1537600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Website’s not working</a:t>
            </a:r>
            <a:endParaRPr lang="en-A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969311"/>
            <a:ext cx="1146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Pointy Haired Pete</a:t>
            </a:r>
            <a:endParaRPr lang="en-A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993402" y="3703964"/>
            <a:ext cx="495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Hi Code Monkey,</a:t>
            </a:r>
          </a:p>
          <a:p>
            <a:endParaRPr lang="en-AU" sz="900" dirty="0" smtClean="0"/>
          </a:p>
          <a:p>
            <a:r>
              <a:rPr lang="en-AU" sz="900" dirty="0" smtClean="0"/>
              <a:t>When I check the field to exclude a page form the main menu it still gets included.</a:t>
            </a:r>
          </a:p>
          <a:p>
            <a:endParaRPr lang="en-AU" sz="900" dirty="0"/>
          </a:p>
          <a:p>
            <a:r>
              <a:rPr lang="en-AU" sz="900" dirty="0" smtClean="0"/>
              <a:t>Can you fix this ASAP?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5224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 smtClean="0"/>
          </a:p>
          <a:p>
            <a:r>
              <a:rPr lang="en-AU" dirty="0">
                <a:solidFill>
                  <a:srgbClr val="6E938A"/>
                </a:solidFill>
              </a:rPr>
              <a:t>Basic Process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Use </a:t>
            </a:r>
            <a:r>
              <a:rPr lang="en-AU" dirty="0" err="1" smtClean="0"/>
              <a:t>codeflood</a:t>
            </a:r>
            <a:r>
              <a:rPr lang="en-AU" dirty="0" smtClean="0"/>
              <a:t> test runner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b="1" dirty="0" smtClean="0"/>
              <a:t>Call Sitecore APIs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Verify code </a:t>
            </a:r>
            <a:r>
              <a:rPr lang="en-AU" dirty="0" err="1" smtClean="0"/>
              <a:t>execusion</a:t>
            </a: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Testing with </a:t>
            </a:r>
            <a:r>
              <a:rPr lang="en-AU" sz="2800" dirty="0" err="1" smtClean="0"/>
              <a:t>HttpContext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39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43812" cy="1584176"/>
          </a:xfrm>
        </p:spPr>
        <p:txBody>
          <a:bodyPr anchor="t" anchorCtr="0"/>
          <a:lstStyle/>
          <a:p>
            <a:pPr algn="ctr"/>
            <a:r>
              <a:rPr lang="en-AU" dirty="0"/>
              <a:t>Demo: </a:t>
            </a:r>
            <a:r>
              <a:rPr lang="en-AU" dirty="0" smtClean="0"/>
              <a:t>Testing with </a:t>
            </a:r>
            <a:r>
              <a:rPr lang="en-AU" dirty="0" err="1" smtClean="0"/>
              <a:t>HttpContext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86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95" y="1282902"/>
            <a:ext cx="5486611" cy="503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2446142"/>
            <a:ext cx="671979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Boss</a:t>
            </a:r>
            <a:endParaRPr lang="en-A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590158"/>
            <a:ext cx="620683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</a:t>
            </a:r>
            <a:r>
              <a:rPr lang="en-AU" sz="900" dirty="0" err="1" smtClean="0"/>
              <a:t>Dev</a:t>
            </a:r>
            <a:endParaRPr lang="en-A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878190"/>
            <a:ext cx="1537600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Website’s not working</a:t>
            </a:r>
            <a:endParaRPr lang="en-A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969311"/>
            <a:ext cx="1146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Pointy Haired Pete</a:t>
            </a:r>
            <a:endParaRPr lang="en-A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993402" y="3703964"/>
            <a:ext cx="495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Hi Code Monkey,</a:t>
            </a:r>
          </a:p>
          <a:p>
            <a:endParaRPr lang="en-AU" sz="900" dirty="0" smtClean="0"/>
          </a:p>
          <a:p>
            <a:r>
              <a:rPr lang="en-AU" sz="900" dirty="0" smtClean="0"/>
              <a:t>That field auto-population thing we spoke about isn’t working.</a:t>
            </a:r>
          </a:p>
          <a:p>
            <a:endParaRPr lang="en-AU" sz="900" dirty="0"/>
          </a:p>
          <a:p>
            <a:r>
              <a:rPr lang="en-AU" sz="900" dirty="0" smtClean="0"/>
              <a:t>Can you fix this ASAP?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5224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 smtClean="0"/>
          </a:p>
          <a:p>
            <a:r>
              <a:rPr lang="en-AU" dirty="0">
                <a:solidFill>
                  <a:srgbClr val="6E938A"/>
                </a:solidFill>
              </a:rPr>
              <a:t>Basic Process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Copy Sitecore configuration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Call into Sitecore API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 smtClean="0"/>
          </a:p>
          <a:p>
            <a:pPr>
              <a:lnSpc>
                <a:spcPts val="1800"/>
              </a:lnSpc>
              <a:buClr>
                <a:srgbClr val="6E938A"/>
              </a:buClr>
            </a:pPr>
            <a:r>
              <a:rPr lang="en-AU" dirty="0" smtClean="0">
                <a:solidFill>
                  <a:srgbClr val="6E938A"/>
                </a:solidFill>
              </a:rPr>
              <a:t>Keep in Mind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Page/Request lifecycle doesn’t run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No Sitecore Context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Testing without </a:t>
            </a:r>
            <a:r>
              <a:rPr lang="en-AU" sz="2800" dirty="0" err="1" smtClean="0"/>
              <a:t>HttpContext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409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43812" cy="1584176"/>
          </a:xfrm>
        </p:spPr>
        <p:txBody>
          <a:bodyPr anchor="t" anchorCtr="0"/>
          <a:lstStyle/>
          <a:p>
            <a:pPr algn="ctr"/>
            <a:r>
              <a:rPr lang="en-AU" dirty="0"/>
              <a:t>Demo: </a:t>
            </a:r>
            <a:r>
              <a:rPr lang="en-AU" dirty="0" smtClean="0"/>
              <a:t>Testing without </a:t>
            </a:r>
            <a:r>
              <a:rPr lang="en-AU" dirty="0" err="1" smtClean="0"/>
              <a:t>HttpContext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1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95" y="1282902"/>
            <a:ext cx="5486611" cy="503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2446142"/>
            <a:ext cx="671979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Boss</a:t>
            </a:r>
            <a:endParaRPr lang="en-A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590158"/>
            <a:ext cx="620683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</a:t>
            </a:r>
            <a:r>
              <a:rPr lang="en-AU" sz="900" dirty="0" err="1" smtClean="0"/>
              <a:t>Dev</a:t>
            </a:r>
            <a:endParaRPr lang="en-A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878190"/>
            <a:ext cx="1537600" cy="19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The Website’s not working</a:t>
            </a:r>
            <a:endParaRPr lang="en-A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969311"/>
            <a:ext cx="1146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Pointy Haired Pete</a:t>
            </a:r>
            <a:endParaRPr lang="en-A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993402" y="3703964"/>
            <a:ext cx="495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Hi Code Monkey,</a:t>
            </a:r>
          </a:p>
          <a:p>
            <a:endParaRPr lang="en-AU" sz="900" dirty="0" smtClean="0"/>
          </a:p>
          <a:p>
            <a:r>
              <a:rPr lang="en-AU" sz="900" dirty="0" smtClean="0"/>
              <a:t>Are you sure the category filtering stuff is working properly?</a:t>
            </a:r>
          </a:p>
          <a:p>
            <a:endParaRPr lang="en-AU" sz="900" dirty="0"/>
          </a:p>
          <a:p>
            <a:r>
              <a:rPr lang="en-AU" sz="900" dirty="0" smtClean="0"/>
              <a:t>Can you fix this ASAP?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5224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 smtClean="0"/>
          </a:p>
          <a:p>
            <a:r>
              <a:rPr lang="en-AU" dirty="0" err="1" smtClean="0">
                <a:solidFill>
                  <a:srgbClr val="6E938A"/>
                </a:solidFill>
              </a:rPr>
              <a:t>HttpRequest</a:t>
            </a:r>
            <a:endParaRPr lang="en-AU" dirty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Test data setup more difficult (though not impossible)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Can’t test dynamic behaviours of page (</a:t>
            </a:r>
            <a:r>
              <a:rPr lang="en-AU" dirty="0" err="1" smtClean="0"/>
              <a:t>Javascript</a:t>
            </a:r>
            <a:r>
              <a:rPr lang="en-AU" dirty="0" smtClean="0"/>
              <a:t>, Ajax)</a:t>
            </a:r>
            <a:endParaRPr lang="en-AU" dirty="0"/>
          </a:p>
          <a:p>
            <a:endParaRPr lang="en-AU" dirty="0" smtClean="0">
              <a:solidFill>
                <a:srgbClr val="6E938A"/>
              </a:solidFill>
            </a:endParaRPr>
          </a:p>
          <a:p>
            <a:r>
              <a:rPr lang="en-AU" dirty="0" smtClean="0">
                <a:solidFill>
                  <a:srgbClr val="6E938A"/>
                </a:solidFill>
              </a:rPr>
              <a:t>Web Browser Driver</a:t>
            </a:r>
            <a:endParaRPr lang="en-AU" dirty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Using PC whilst tests are running may be difficult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Requires proper threading model to run </a:t>
            </a:r>
            <a:r>
              <a:rPr lang="en-AU" dirty="0" err="1" smtClean="0"/>
              <a:t>WatiN</a:t>
            </a: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 smtClean="0"/>
          </a:p>
          <a:p>
            <a:r>
              <a:rPr lang="en-AU" dirty="0" smtClean="0">
                <a:solidFill>
                  <a:srgbClr val="6E938A"/>
                </a:solidFill>
              </a:rPr>
              <a:t>Instantiate Control</a:t>
            </a:r>
            <a:endParaRPr lang="en-AU" dirty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Request lifecycle doesn’t run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Pipelines don’t run</a:t>
            </a:r>
            <a:endParaRPr lang="en-AU" dirty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Limitations of Techniques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1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/>
          </a:p>
          <a:p>
            <a:r>
              <a:rPr lang="en-AU" dirty="0" smtClean="0"/>
              <a:t>Unit </a:t>
            </a:r>
            <a:r>
              <a:rPr lang="en-AU" dirty="0"/>
              <a:t>testing is a development procedure where programmers create tests as they develop software. The tests are simple short tests that test functionality of a particular unit or module of their code, such as a class or </a:t>
            </a:r>
            <a:r>
              <a:rPr lang="en-AU" dirty="0" smtClean="0"/>
              <a:t>function.</a:t>
            </a:r>
          </a:p>
          <a:p>
            <a:r>
              <a:rPr lang="en-AU" dirty="0" smtClean="0">
                <a:hlinkClick r:id="rId3"/>
              </a:rPr>
              <a:t>http</a:t>
            </a:r>
            <a:r>
              <a:rPr lang="en-AU" dirty="0">
                <a:hlinkClick r:id="rId3"/>
              </a:rPr>
              <a:t>://cplus.about.com/od/glossar1/g/unittesting.htm</a:t>
            </a:r>
            <a:endParaRPr lang="en-AU" dirty="0"/>
          </a:p>
          <a:p>
            <a:endParaRPr lang="en-AU" dirty="0" smtClean="0"/>
          </a:p>
          <a:p>
            <a:r>
              <a:rPr lang="en-AU" dirty="0"/>
              <a:t>In computer programming, unit testing is a method by which individual units of source code are tested to determine if they are fit for use. A unit is the smallest testable part of an application. In procedural programming a unit may be an individual function or procedure. In object-oriented programming a unit is usually a </a:t>
            </a:r>
            <a:r>
              <a:rPr lang="en-AU" dirty="0" smtClean="0"/>
              <a:t>method.</a:t>
            </a:r>
          </a:p>
          <a:p>
            <a:r>
              <a:rPr lang="en-AU" dirty="0" smtClean="0">
                <a:hlinkClick r:id="rId4"/>
              </a:rPr>
              <a:t>http</a:t>
            </a:r>
            <a:r>
              <a:rPr lang="en-AU" dirty="0">
                <a:hlinkClick r:id="rId4"/>
              </a:rPr>
              <a:t>://</a:t>
            </a:r>
            <a:r>
              <a:rPr lang="en-AU" dirty="0" smtClean="0">
                <a:hlinkClick r:id="rId4"/>
              </a:rPr>
              <a:t>en.wikipedia.org/wiki/Unit_testing</a:t>
            </a:r>
            <a:endParaRPr lang="en-AU" dirty="0" smtClean="0"/>
          </a:p>
          <a:p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What is Unit Testing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86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 smtClean="0"/>
          </a:p>
          <a:p>
            <a:r>
              <a:rPr lang="en-AU" dirty="0" smtClean="0">
                <a:solidFill>
                  <a:srgbClr val="6E938A"/>
                </a:solidFill>
              </a:rPr>
              <a:t>With </a:t>
            </a:r>
            <a:r>
              <a:rPr lang="en-AU" dirty="0" err="1" smtClean="0">
                <a:solidFill>
                  <a:srgbClr val="6E938A"/>
                </a:solidFill>
              </a:rPr>
              <a:t>HttpContext</a:t>
            </a:r>
            <a:endParaRPr lang="en-AU" dirty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Tests may take longer to run</a:t>
            </a:r>
            <a:endParaRPr lang="en-AU" dirty="0"/>
          </a:p>
          <a:p>
            <a:endParaRPr lang="en-AU" dirty="0" smtClean="0">
              <a:solidFill>
                <a:srgbClr val="6E938A"/>
              </a:solidFill>
            </a:endParaRPr>
          </a:p>
          <a:p>
            <a:r>
              <a:rPr lang="en-AU" dirty="0" smtClean="0">
                <a:solidFill>
                  <a:srgbClr val="6E938A"/>
                </a:solidFill>
              </a:rPr>
              <a:t>Without </a:t>
            </a:r>
            <a:r>
              <a:rPr lang="en-AU" dirty="0" err="1" smtClean="0">
                <a:solidFill>
                  <a:srgbClr val="6E938A"/>
                </a:solidFill>
              </a:rPr>
              <a:t>HttpContext</a:t>
            </a:r>
            <a:endParaRPr lang="en-AU" dirty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Setting up test environment is cumbersome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Limitations of Techniques continued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84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Tests must run in a clean, environment with known inputs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Data required by tests must be created as commencement of test and destroyed at end of test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Create test data in </a:t>
            </a:r>
            <a:r>
              <a:rPr lang="en-AU" dirty="0" err="1" smtClean="0"/>
              <a:t>TestSuiteSetup</a:t>
            </a: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Destroy data in </a:t>
            </a:r>
            <a:r>
              <a:rPr lang="en-AU" dirty="0" err="1" smtClean="0"/>
              <a:t>TestSuiteTearDown</a:t>
            </a: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Doesn’t matter if data is created in web DB</a:t>
            </a:r>
            <a:endParaRPr lang="en-AU" dirty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Test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43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43812" cy="1584176"/>
          </a:xfrm>
        </p:spPr>
        <p:txBody>
          <a:bodyPr anchor="t" anchorCtr="0"/>
          <a:lstStyle/>
          <a:p>
            <a:pPr algn="ctr"/>
            <a:r>
              <a:rPr lang="en-AU" dirty="0"/>
              <a:t>Demo: </a:t>
            </a:r>
            <a:r>
              <a:rPr lang="en-AU" dirty="0" smtClean="0"/>
              <a:t>Test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6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May be easier to create complex content structures using Sitecore tools, then recreate from XML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/>
          </a:p>
          <a:p>
            <a:r>
              <a:rPr lang="en-AU" dirty="0" smtClean="0">
                <a:solidFill>
                  <a:srgbClr val="6E938A"/>
                </a:solidFill>
              </a:rPr>
              <a:t>Tools to Export XML</a:t>
            </a:r>
            <a:endParaRPr lang="en-AU" dirty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Sitecore API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Sitecore Rocks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Revolver</a:t>
            </a:r>
            <a:endParaRPr lang="en-AU" dirty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Larger Test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86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43812" cy="1584176"/>
          </a:xfrm>
        </p:spPr>
        <p:txBody>
          <a:bodyPr anchor="t" anchorCtr="0"/>
          <a:lstStyle/>
          <a:p>
            <a:pPr algn="ctr"/>
            <a:r>
              <a:rPr lang="en-AU" dirty="0"/>
              <a:t>Demo: </a:t>
            </a:r>
            <a:r>
              <a:rPr lang="en-AU" dirty="0" smtClean="0"/>
              <a:t>Test Data from XML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70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 smtClean="0"/>
          </a:p>
          <a:p>
            <a:r>
              <a:rPr lang="en-AU" dirty="0" smtClean="0">
                <a:solidFill>
                  <a:srgbClr val="6E938A"/>
                </a:solidFill>
              </a:rPr>
              <a:t>Testing Techniques</a:t>
            </a:r>
            <a:endParaRPr lang="en-AU" dirty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Through HTTP (</a:t>
            </a:r>
            <a:r>
              <a:rPr lang="en-AU" dirty="0" err="1" smtClean="0"/>
              <a:t>HttpRequest</a:t>
            </a:r>
            <a:r>
              <a:rPr lang="en-AU" dirty="0" smtClean="0"/>
              <a:t> and </a:t>
            </a:r>
            <a:r>
              <a:rPr lang="en-AU" dirty="0" err="1" smtClean="0"/>
              <a:t>HtmlAgilityPack</a:t>
            </a:r>
            <a:r>
              <a:rPr lang="en-AU" dirty="0" smtClean="0"/>
              <a:t>)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Web Browser Driver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Instantiate Controls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With </a:t>
            </a:r>
            <a:r>
              <a:rPr lang="en-AU" dirty="0" err="1" smtClean="0"/>
              <a:t>HttpContext</a:t>
            </a:r>
            <a:r>
              <a:rPr lang="en-AU" dirty="0" smtClean="0"/>
              <a:t> (</a:t>
            </a:r>
            <a:r>
              <a:rPr lang="en-AU" dirty="0" err="1" smtClean="0"/>
              <a:t>codeflood</a:t>
            </a:r>
            <a:r>
              <a:rPr lang="en-AU" dirty="0" smtClean="0"/>
              <a:t> test runner)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Without </a:t>
            </a:r>
            <a:r>
              <a:rPr lang="en-AU" dirty="0" err="1" smtClean="0"/>
              <a:t>HttpContext</a:t>
            </a: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 smtClean="0"/>
          </a:p>
          <a:p>
            <a:r>
              <a:rPr lang="en-AU" dirty="0" smtClean="0">
                <a:solidFill>
                  <a:srgbClr val="6E938A"/>
                </a:solidFill>
              </a:rPr>
              <a:t>Test Data</a:t>
            </a:r>
            <a:endParaRPr lang="en-AU" dirty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Sitecore API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XML</a:t>
            </a:r>
            <a:endParaRPr lang="en-AU" dirty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Review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60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43812" cy="1584176"/>
          </a:xfrm>
        </p:spPr>
        <p:txBody>
          <a:bodyPr anchor="t" anchorCtr="0"/>
          <a:lstStyle/>
          <a:p>
            <a:pPr algn="ctr"/>
            <a:r>
              <a:rPr lang="en-AU" dirty="0"/>
              <a:t>What’s Next: </a:t>
            </a:r>
            <a:r>
              <a:rPr lang="en-AU" strike="sngStrike" dirty="0" smtClean="0"/>
              <a:t>Massif</a:t>
            </a:r>
            <a:r>
              <a:rPr lang="en-AU" dirty="0" smtClean="0"/>
              <a:t> Massive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9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676456" cy="60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/>
          </a:p>
          <a:p>
            <a:r>
              <a:rPr lang="en-AU" dirty="0"/>
              <a:t>A unit test is a </a:t>
            </a:r>
            <a:r>
              <a:rPr lang="en-AU" u="sng" dirty="0"/>
              <a:t>fast, in-memory, consistent, automated</a:t>
            </a:r>
            <a:r>
              <a:rPr lang="en-AU" dirty="0"/>
              <a:t> and </a:t>
            </a:r>
            <a:r>
              <a:rPr lang="en-AU" u="sng" dirty="0"/>
              <a:t>repeatable</a:t>
            </a:r>
            <a:r>
              <a:rPr lang="en-AU" dirty="0"/>
              <a:t> test of a functional </a:t>
            </a:r>
            <a:r>
              <a:rPr lang="en-AU" u="sng" dirty="0"/>
              <a:t>unit-of-work</a:t>
            </a:r>
            <a:r>
              <a:rPr lang="en-AU" dirty="0"/>
              <a:t> in the system.</a:t>
            </a:r>
          </a:p>
          <a:p>
            <a:endParaRPr lang="en-AU" dirty="0"/>
          </a:p>
          <a:p>
            <a:r>
              <a:rPr lang="en-AU" dirty="0"/>
              <a:t>A </a:t>
            </a:r>
            <a:r>
              <a:rPr lang="en-AU" u="sng" dirty="0"/>
              <a:t>unit of work</a:t>
            </a:r>
            <a:r>
              <a:rPr lang="en-AU" dirty="0"/>
              <a:t> is any functional scenario in the system that contains logic. it can be as short as a function, or it can span multiple classes and functions, and it provides internal or business value to the system under test.</a:t>
            </a:r>
          </a:p>
          <a:p>
            <a:endParaRPr lang="en-AU" dirty="0" smtClean="0"/>
          </a:p>
          <a:p>
            <a:r>
              <a:rPr lang="en-AU" dirty="0"/>
              <a:t>Roy </a:t>
            </a:r>
            <a:r>
              <a:rPr lang="en-AU" dirty="0" err="1"/>
              <a:t>Osherove</a:t>
            </a:r>
            <a:endParaRPr lang="en-AU" dirty="0"/>
          </a:p>
          <a:p>
            <a:r>
              <a:rPr lang="en-AU" dirty="0">
                <a:hlinkClick r:id="rId3"/>
              </a:rPr>
              <a:t>http://osherove.com/blog/2009/9/28/unit-test-definition-20.html</a:t>
            </a:r>
            <a:endParaRPr lang="en-AU" dirty="0"/>
          </a:p>
          <a:p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Unit </a:t>
            </a:r>
            <a:r>
              <a:rPr lang="en-AU" sz="2800" dirty="0"/>
              <a:t>Test Definition 2.0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09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5445224"/>
            <a:ext cx="7810127" cy="864096"/>
          </a:xfrm>
        </p:spPr>
        <p:txBody>
          <a:bodyPr/>
          <a:lstStyle/>
          <a:p>
            <a:r>
              <a:rPr lang="en-AU" dirty="0" smtClean="0"/>
              <a:t>How do we isolate our code from Sitecore?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Complexities of Unit Testing and Sitecore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1187624" y="2492896"/>
            <a:ext cx="936104" cy="72008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2483768" y="2817529"/>
            <a:ext cx="936104" cy="7200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1480513" y="3587349"/>
            <a:ext cx="936104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5004048" y="2492896"/>
            <a:ext cx="2736304" cy="2736304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6442934" y="3102744"/>
            <a:ext cx="936104" cy="72008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ounded Rectangle 9"/>
          <p:cNvSpPr/>
          <p:nvPr/>
        </p:nvSpPr>
        <p:spPr>
          <a:xfrm>
            <a:off x="5971276" y="4099789"/>
            <a:ext cx="936104" cy="7200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ounded Rectangle 10"/>
          <p:cNvSpPr/>
          <p:nvPr/>
        </p:nvSpPr>
        <p:spPr>
          <a:xfrm>
            <a:off x="5220072" y="3227309"/>
            <a:ext cx="936104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>
            <a:stCxn id="4" idx="3"/>
            <a:endCxn id="5" idx="1"/>
          </p:cNvCxnSpPr>
          <p:nvPr/>
        </p:nvCxnSpPr>
        <p:spPr>
          <a:xfrm>
            <a:off x="2123728" y="2852936"/>
            <a:ext cx="360040" cy="324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6" idx="3"/>
          </p:cNvCxnSpPr>
          <p:nvPr/>
        </p:nvCxnSpPr>
        <p:spPr>
          <a:xfrm flipH="1">
            <a:off x="2416617" y="3537609"/>
            <a:ext cx="535203" cy="409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6" idx="0"/>
          </p:cNvCxnSpPr>
          <p:nvPr/>
        </p:nvCxnSpPr>
        <p:spPr>
          <a:xfrm>
            <a:off x="1655676" y="3212976"/>
            <a:ext cx="292889" cy="374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1"/>
          </p:cNvCxnSpPr>
          <p:nvPr/>
        </p:nvCxnSpPr>
        <p:spPr>
          <a:xfrm flipV="1">
            <a:off x="6156176" y="3462784"/>
            <a:ext cx="286758" cy="124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8" idx="4"/>
          </p:cNvCxnSpPr>
          <p:nvPr/>
        </p:nvCxnSpPr>
        <p:spPr>
          <a:xfrm flipH="1">
            <a:off x="6372200" y="4819869"/>
            <a:ext cx="67128" cy="409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43608" y="1916832"/>
            <a:ext cx="18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6E938A"/>
                </a:solidFill>
              </a:rPr>
              <a:t>Traditional App</a:t>
            </a:r>
            <a:endParaRPr lang="en-AU" b="1" dirty="0">
              <a:solidFill>
                <a:srgbClr val="6E938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1512" y="1916832"/>
            <a:ext cx="159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6E938A"/>
                </a:solidFill>
              </a:rPr>
              <a:t>Sitecore App</a:t>
            </a:r>
            <a:endParaRPr lang="en-AU" b="1" dirty="0">
              <a:solidFill>
                <a:srgbClr val="6E9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/>
          </a:p>
          <a:p>
            <a:r>
              <a:rPr lang="en-AU" b="1" dirty="0" smtClean="0">
                <a:solidFill>
                  <a:srgbClr val="6E938A"/>
                </a:solidFill>
              </a:rPr>
              <a:t>Testing Front End Code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Testing over HTTP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Web browser driver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Instantiate control in test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6E938A"/>
                </a:solidFill>
              </a:rPr>
              <a:t>Testing Back End Code</a:t>
            </a:r>
            <a:endParaRPr lang="en-AU" dirty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With </a:t>
            </a:r>
            <a:r>
              <a:rPr lang="en-AU" dirty="0" err="1" smtClean="0"/>
              <a:t>HttpContext</a:t>
            </a:r>
            <a:r>
              <a:rPr lang="en-AU" dirty="0" smtClean="0"/>
              <a:t> (</a:t>
            </a:r>
            <a:r>
              <a:rPr lang="en-AU" dirty="0" err="1" smtClean="0"/>
              <a:t>codeflood</a:t>
            </a:r>
            <a:r>
              <a:rPr lang="en-AU" dirty="0" smtClean="0"/>
              <a:t> test runner)</a:t>
            </a: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Without </a:t>
            </a:r>
            <a:r>
              <a:rPr lang="en-AU" dirty="0" err="1" smtClean="0"/>
              <a:t>HttpContext</a:t>
            </a:r>
            <a:endParaRPr lang="en-AU" dirty="0" smtClean="0"/>
          </a:p>
          <a:p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Overview of Testing Techniques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20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43812" cy="490538"/>
          </a:xfrm>
        </p:spPr>
        <p:txBody>
          <a:bodyPr/>
          <a:lstStyle/>
          <a:p>
            <a:pPr algn="ctr"/>
            <a:r>
              <a:rPr lang="en-AU" dirty="0" smtClean="0"/>
              <a:t>Demos aplenty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63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pPr algn="ctr"/>
            <a:r>
              <a:rPr lang="en-AU" sz="2800" dirty="0" smtClean="0"/>
              <a:t>Sacrifice to the Demo Gods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26" y="2060848"/>
            <a:ext cx="4337348" cy="38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1340768"/>
            <a:ext cx="7810127" cy="4464496"/>
          </a:xfrm>
        </p:spPr>
        <p:txBody>
          <a:bodyPr/>
          <a:lstStyle/>
          <a:p>
            <a:endParaRPr lang="en-AU" b="1" dirty="0" smtClean="0"/>
          </a:p>
          <a:p>
            <a:endParaRPr lang="en-AU" b="1" dirty="0"/>
          </a:p>
          <a:p>
            <a:r>
              <a:rPr lang="en-AU" dirty="0" smtClean="0">
                <a:solidFill>
                  <a:srgbClr val="6E938A"/>
                </a:solidFill>
              </a:rPr>
              <a:t>Basic Process</a:t>
            </a:r>
            <a:endParaRPr lang="en-AU" b="1" dirty="0" smtClean="0">
              <a:solidFill>
                <a:srgbClr val="6E938A"/>
              </a:solidFill>
            </a:endParaRPr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Request page using </a:t>
            </a:r>
            <a:r>
              <a:rPr lang="en-AU" dirty="0" err="1" smtClean="0"/>
              <a:t>HttpRequest</a:t>
            </a: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Parse HTML as XML using </a:t>
            </a:r>
            <a:r>
              <a:rPr lang="en-AU" dirty="0" err="1" smtClean="0"/>
              <a:t>HtmlAgilityPack</a:t>
            </a:r>
            <a:endParaRPr lang="en-AU" dirty="0" smtClean="0"/>
          </a:p>
          <a:p>
            <a:pPr marL="285750" indent="-285750">
              <a:lnSpc>
                <a:spcPts val="1800"/>
              </a:lnSpc>
              <a:buClr>
                <a:srgbClr val="6E938A"/>
              </a:buClr>
              <a:buFont typeface="Arial" pitchFamily="34" charset="0"/>
              <a:buChar char="•"/>
            </a:pPr>
            <a:r>
              <a:rPr lang="en-AU" dirty="0" smtClean="0"/>
              <a:t>Use </a:t>
            </a:r>
            <a:r>
              <a:rPr lang="en-AU" dirty="0" err="1" smtClean="0"/>
              <a:t>XPath</a:t>
            </a:r>
            <a:r>
              <a:rPr lang="en-AU" dirty="0" smtClean="0"/>
              <a:t> to navigate and verify the output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87828" cy="490538"/>
          </a:xfrm>
        </p:spPr>
        <p:txBody>
          <a:bodyPr/>
          <a:lstStyle/>
          <a:p>
            <a:r>
              <a:rPr lang="en-AU" sz="2800" dirty="0" smtClean="0"/>
              <a:t>Testing Over HTTP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71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D_Policy rollout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0C0C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7F7F7F"/>
      </a:accent6>
      <a:hlink>
        <a:srgbClr val="C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13300CFE18604490C3039297BD7725" ma:contentTypeVersion="0" ma:contentTypeDescription="Create a new document." ma:contentTypeScope="" ma:versionID="cecac92f02e618b465d797f8bbb20b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435A9E-C1AA-46F3-BE59-D628ECEA1B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9A8C04-B5C0-40F8-9A63-C65704DEF7B9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1C8328B-FDBF-40F6-BCA4-8EFD7BB14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8771</TotalTime>
  <Words>842</Words>
  <Application>Microsoft Office PowerPoint</Application>
  <PresentationFormat>On-screen Show (4:3)</PresentationFormat>
  <Paragraphs>258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ND_Policy rollout</vt:lpstr>
      <vt:lpstr>Testing Strategies for Sitecore</vt:lpstr>
      <vt:lpstr>Introductions</vt:lpstr>
      <vt:lpstr>What is Unit Testing</vt:lpstr>
      <vt:lpstr>Unit Test Definition 2.0</vt:lpstr>
      <vt:lpstr>Complexities of Unit Testing and Sitecore</vt:lpstr>
      <vt:lpstr>Overview of Testing Techniques</vt:lpstr>
      <vt:lpstr>Demos aplenty</vt:lpstr>
      <vt:lpstr>Sacrifice to the Demo Gods</vt:lpstr>
      <vt:lpstr>Testing Over HTTP</vt:lpstr>
      <vt:lpstr>Demo: Testing Over HTTP</vt:lpstr>
      <vt:lpstr>PowerPoint Presentation</vt:lpstr>
      <vt:lpstr>Testing Over HTTP</vt:lpstr>
      <vt:lpstr>Web Browser Driver</vt:lpstr>
      <vt:lpstr>Demo: Web Browser Driver</vt:lpstr>
      <vt:lpstr>PowerPoint Presentation</vt:lpstr>
      <vt:lpstr>Instantiate Control</vt:lpstr>
      <vt:lpstr>Demo: Instantiate Control </vt:lpstr>
      <vt:lpstr>codeflood Test Runner</vt:lpstr>
      <vt:lpstr>Demo: Setup codeflood Test Runner</vt:lpstr>
      <vt:lpstr>PowerPoint Presentation</vt:lpstr>
      <vt:lpstr>Demo: Instantiate Control</vt:lpstr>
      <vt:lpstr>PowerPoint Presentation</vt:lpstr>
      <vt:lpstr>Testing with HttpContext</vt:lpstr>
      <vt:lpstr>Demo: Testing with HttpContext</vt:lpstr>
      <vt:lpstr>PowerPoint Presentation</vt:lpstr>
      <vt:lpstr>Testing without HttpContext</vt:lpstr>
      <vt:lpstr>Demo: Testing without HttpContext</vt:lpstr>
      <vt:lpstr>PowerPoint Presentation</vt:lpstr>
      <vt:lpstr>Limitations of Techniques</vt:lpstr>
      <vt:lpstr>Limitations of Techniques continued</vt:lpstr>
      <vt:lpstr>Test Data</vt:lpstr>
      <vt:lpstr>Demo: Test Data</vt:lpstr>
      <vt:lpstr>Larger Test Data</vt:lpstr>
      <vt:lpstr>Demo: Test Data from XML</vt:lpstr>
      <vt:lpstr>Review</vt:lpstr>
      <vt:lpstr>What’s Next: Massif Massive</vt:lpstr>
      <vt:lpstr>PowerPoint Presentation</vt:lpstr>
    </vt:vector>
  </TitlesOfParts>
  <Company>WDG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Update &amp; New Policy Familarisation</dc:title>
  <dc:creator>jcastle</dc:creator>
  <cp:lastModifiedBy>Alistair Deneys</cp:lastModifiedBy>
  <cp:revision>223</cp:revision>
  <dcterms:created xsi:type="dcterms:W3CDTF">2010-12-01T22:20:37Z</dcterms:created>
  <dcterms:modified xsi:type="dcterms:W3CDTF">2011-10-05T01:09:29Z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0x0101008813300CFE18604490C3039297BD7725</vt:lpwstr>
  </property>
</Properties>
</file>